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08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JavaScript: Basics to Intermediate Concepts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858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Guide for Developers and Programming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57242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by: AI Presentation Designer | Date: Autumn 2024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873" y="547568"/>
            <a:ext cx="5013960" cy="622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JavaScript?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873" y="1468398"/>
            <a:ext cx="7750254" cy="1892141"/>
          </a:xfrm>
          <a:prstGeom prst="roundRect">
            <a:avLst>
              <a:gd name="adj" fmla="val 157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9733" y="1491258"/>
            <a:ext cx="796409" cy="1846421"/>
          </a:xfrm>
          <a:prstGeom prst="roundRect">
            <a:avLst>
              <a:gd name="adj" fmla="val 306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68573" y="2227778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715214" y="1690330"/>
            <a:ext cx="298692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Definition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715214" y="2183130"/>
            <a:ext cx="6509980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 is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high-level, interpreted scripting language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powers the dynamic behaviour of most web pages. It is one of the core technologies of the World Wide Web.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6873" y="3559612"/>
            <a:ext cx="7750254" cy="1892141"/>
          </a:xfrm>
          <a:prstGeom prst="roundRect">
            <a:avLst>
              <a:gd name="adj" fmla="val 1579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19733" y="3582472"/>
            <a:ext cx="796409" cy="1846421"/>
          </a:xfrm>
          <a:prstGeom prst="roundRect">
            <a:avLst>
              <a:gd name="adj" fmla="val 306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8573" y="4318992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715214" y="3781544"/>
            <a:ext cx="298692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Purpose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715214" y="4274344"/>
            <a:ext cx="6509980" cy="955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primarily enables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interactive and dynamic content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on the client side (in the browser), enhancing the user experience beyond static HTML and CSS.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6873" y="5650825"/>
            <a:ext cx="7750254" cy="2031444"/>
          </a:xfrm>
          <a:prstGeom prst="roundRect">
            <a:avLst>
              <a:gd name="adj" fmla="val 1470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19733" y="5673685"/>
            <a:ext cx="796409" cy="1985724"/>
          </a:xfrm>
          <a:prstGeom prst="roundRect">
            <a:avLst>
              <a:gd name="adj" fmla="val 306"/>
            </a:avLst>
          </a:prstGeom>
          <a:solidFill>
            <a:srgbClr val="26262B"/>
          </a:solidFill>
          <a:ln/>
        </p:spPr>
      </p:sp>
      <p:sp>
        <p:nvSpPr>
          <p:cNvPr id="16" name="Text 13"/>
          <p:cNvSpPr/>
          <p:nvPr/>
        </p:nvSpPr>
        <p:spPr>
          <a:xfrm>
            <a:off x="968573" y="6479858"/>
            <a:ext cx="29860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4"/>
          <p:cNvSpPr/>
          <p:nvPr/>
        </p:nvSpPr>
        <p:spPr>
          <a:xfrm>
            <a:off x="1715214" y="5872758"/>
            <a:ext cx="2986921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Where is it Used?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715214" y="6365558"/>
            <a:ext cx="65099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 Web Development (Browser)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715214" y="6753701"/>
            <a:ext cx="65099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 Development (Node.js)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715214" y="7141845"/>
            <a:ext cx="650998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Mobile and Desktop Applications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765" y="318730"/>
            <a:ext cx="4888111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Syntax, Variables, and Data Types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5765" y="970597"/>
            <a:ext cx="180213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Variable Declaration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1382078"/>
            <a:ext cx="57864" cy="578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9477" y="1318379"/>
            <a:ext cx="729936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Older, function-scoped. Avoid in modern code.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1799392"/>
            <a:ext cx="57864" cy="578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9477" y="1735693"/>
            <a:ext cx="729936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let: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Block-scoped, can be reassigned (mutable).</a:t>
            </a:r>
            <a:endParaRPr lang="en-US" sz="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2216706"/>
            <a:ext cx="57864" cy="578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9477" y="2153007"/>
            <a:ext cx="729936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Block-scoped, cannot be reassigned (immutable).</a:t>
            </a:r>
            <a:endParaRPr lang="en-US" sz="900" dirty="0"/>
          </a:p>
        </p:txBody>
      </p:sp>
      <p:sp>
        <p:nvSpPr>
          <p:cNvPr id="10" name="Shape 5"/>
          <p:cNvSpPr/>
          <p:nvPr/>
        </p:nvSpPr>
        <p:spPr>
          <a:xfrm>
            <a:off x="405765" y="2468880"/>
            <a:ext cx="7473077" cy="544830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</p:sp>
      <p:sp>
        <p:nvSpPr>
          <p:cNvPr id="11" name="Shape 6"/>
          <p:cNvSpPr/>
          <p:nvPr/>
        </p:nvSpPr>
        <p:spPr>
          <a:xfrm>
            <a:off x="400050" y="2468880"/>
            <a:ext cx="7484507" cy="544830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</p:sp>
      <p:sp>
        <p:nvSpPr>
          <p:cNvPr id="12" name="Text 7"/>
          <p:cNvSpPr/>
          <p:nvPr/>
        </p:nvSpPr>
        <p:spPr>
          <a:xfrm>
            <a:off x="515898" y="2555796"/>
            <a:ext cx="7252811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count = 10;const API_URL = "example.com";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405765" y="3144083"/>
            <a:ext cx="223289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Complex Data Structures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05765" y="3477339"/>
            <a:ext cx="7473077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Arrays and Objects allow grouping of related data: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405765" y="3793212"/>
            <a:ext cx="7473077" cy="915829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16" name="Shape 11"/>
          <p:cNvSpPr/>
          <p:nvPr/>
        </p:nvSpPr>
        <p:spPr>
          <a:xfrm>
            <a:off x="400050" y="3793212"/>
            <a:ext cx="7484507" cy="915829"/>
          </a:xfrm>
          <a:prstGeom prst="roundRect">
            <a:avLst>
              <a:gd name="adj" fmla="val 1899"/>
            </a:avLst>
          </a:prstGeom>
          <a:solidFill>
            <a:srgbClr val="141419"/>
          </a:solidFill>
          <a:ln/>
        </p:spPr>
      </p:sp>
      <p:sp>
        <p:nvSpPr>
          <p:cNvPr id="17" name="Text 12"/>
          <p:cNvSpPr/>
          <p:nvPr/>
        </p:nvSpPr>
        <p:spPr>
          <a:xfrm>
            <a:off x="515898" y="3880128"/>
            <a:ext cx="7252811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Arraylet colours = ['red', 'blue', 'green'];// Objectlet user = {name: 'Alex', age: 30};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8169116" y="970597"/>
            <a:ext cx="180498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Primitive Data Types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11192947" y="1318379"/>
            <a:ext cx="15240" cy="2262068"/>
          </a:xfrm>
          <a:prstGeom prst="roundRect">
            <a:avLst>
              <a:gd name="adj" fmla="val 114111"/>
            </a:avLst>
          </a:prstGeom>
          <a:solidFill>
            <a:srgbClr val="3F3F44"/>
          </a:solidFill>
          <a:ln/>
        </p:spPr>
      </p:sp>
      <p:sp>
        <p:nvSpPr>
          <p:cNvPr id="20" name="Shape 15"/>
          <p:cNvSpPr/>
          <p:nvPr/>
        </p:nvSpPr>
        <p:spPr>
          <a:xfrm>
            <a:off x="10983992" y="1441133"/>
            <a:ext cx="231815" cy="15240"/>
          </a:xfrm>
          <a:prstGeom prst="roundRect">
            <a:avLst>
              <a:gd name="adj" fmla="val 114111"/>
            </a:avLst>
          </a:prstGeom>
          <a:solidFill>
            <a:srgbClr val="3F3F44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109" y="1405295"/>
            <a:ext cx="86916" cy="8691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287828" y="1358146"/>
            <a:ext cx="1449110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Number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8169116" y="1655088"/>
            <a:ext cx="2567821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Integers and floating-point values.</a:t>
            </a:r>
            <a:endParaRPr lang="en-US" sz="900" dirty="0"/>
          </a:p>
        </p:txBody>
      </p:sp>
      <p:sp>
        <p:nvSpPr>
          <p:cNvPr id="24" name="Shape 18"/>
          <p:cNvSpPr/>
          <p:nvPr/>
        </p:nvSpPr>
        <p:spPr>
          <a:xfrm>
            <a:off x="11185327" y="2136577"/>
            <a:ext cx="231815" cy="15240"/>
          </a:xfrm>
          <a:prstGeom prst="roundRect">
            <a:avLst>
              <a:gd name="adj" fmla="val 114111"/>
            </a:avLst>
          </a:prstGeom>
          <a:solidFill>
            <a:srgbClr val="3F3F44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7109" y="2100739"/>
            <a:ext cx="86916" cy="8691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1664196" y="2053590"/>
            <a:ext cx="1449110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String</a:t>
            </a:r>
            <a:endParaRPr lang="en-US" sz="1100" dirty="0"/>
          </a:p>
        </p:txBody>
      </p:sp>
      <p:sp>
        <p:nvSpPr>
          <p:cNvPr id="27" name="Text 20"/>
          <p:cNvSpPr/>
          <p:nvPr/>
        </p:nvSpPr>
        <p:spPr>
          <a:xfrm>
            <a:off x="11664196" y="2350532"/>
            <a:ext cx="2567940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 data, enclosed in quotes.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10983992" y="2736056"/>
            <a:ext cx="231815" cy="15240"/>
          </a:xfrm>
          <a:prstGeom prst="roundRect">
            <a:avLst>
              <a:gd name="adj" fmla="val 114111"/>
            </a:avLst>
          </a:prstGeom>
          <a:solidFill>
            <a:srgbClr val="3F3F44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7109" y="2700218"/>
            <a:ext cx="86916" cy="86916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9287828" y="2653070"/>
            <a:ext cx="1449110" cy="181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Boolean</a:t>
            </a:r>
            <a:endParaRPr lang="en-US" sz="1100" dirty="0"/>
          </a:p>
        </p:txBody>
      </p:sp>
      <p:sp>
        <p:nvSpPr>
          <p:cNvPr id="31" name="Text 23"/>
          <p:cNvSpPr/>
          <p:nvPr/>
        </p:nvSpPr>
        <p:spPr>
          <a:xfrm>
            <a:off x="8169116" y="2950012"/>
            <a:ext cx="2567821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Logical values: </a:t>
            </a:r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or </a:t>
            </a:r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900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116" y="3710821"/>
            <a:ext cx="6063020" cy="6063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583" y="550069"/>
            <a:ext cx="10460831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Operators and Expressions: The Logic Tools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583" y="1520428"/>
            <a:ext cx="13305234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Operators allow us to perform operations on values and variables to produce results.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6824" y="2159437"/>
            <a:ext cx="4072652" cy="227207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24" y="2159437"/>
            <a:ext cx="4072652" cy="227207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62583" y="4767620"/>
            <a:ext cx="4308872" cy="2911792"/>
          </a:xfrm>
          <a:prstGeom prst="roundRect">
            <a:avLst>
              <a:gd name="adj" fmla="val 376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3" y="4767620"/>
            <a:ext cx="91440" cy="2911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3332" y="4979789"/>
            <a:ext cx="3637359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Arithmetic &amp; Assignment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43332" y="5448300"/>
            <a:ext cx="381595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 mathematical calculations (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 - * /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 and assign values (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+=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943332" y="6282333"/>
            <a:ext cx="3815953" cy="889635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</p:sp>
      <p:sp>
        <p:nvSpPr>
          <p:cNvPr id="11" name="Shape 6"/>
          <p:cNvSpPr/>
          <p:nvPr/>
        </p:nvSpPr>
        <p:spPr>
          <a:xfrm>
            <a:off x="933926" y="6282333"/>
            <a:ext cx="3834765" cy="889635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</p:sp>
      <p:sp>
        <p:nvSpPr>
          <p:cNvPr id="12" name="Text 7"/>
          <p:cNvSpPr/>
          <p:nvPr/>
        </p:nvSpPr>
        <p:spPr>
          <a:xfrm>
            <a:off x="1123236" y="6424255"/>
            <a:ext cx="345614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x = 5 + 3; // x is 8x *= 2;      // x is 16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5160764" y="4767620"/>
            <a:ext cx="4308872" cy="2911792"/>
          </a:xfrm>
          <a:prstGeom prst="roundRect">
            <a:avLst>
              <a:gd name="adj" fmla="val 376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904" y="4767620"/>
            <a:ext cx="91440" cy="291179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41513" y="4979789"/>
            <a:ext cx="3342322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Comparison Operators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5441513" y="5448300"/>
            <a:ext cx="381595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two values and return a Boolean result (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true/false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).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5441513" y="6274713"/>
            <a:ext cx="3815953" cy="119253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</p:sp>
      <p:sp>
        <p:nvSpPr>
          <p:cNvPr id="18" name="Shape 12"/>
          <p:cNvSpPr/>
          <p:nvPr/>
        </p:nvSpPr>
        <p:spPr>
          <a:xfrm>
            <a:off x="5432108" y="6274713"/>
            <a:ext cx="3834765" cy="119253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</p:sp>
      <p:sp>
        <p:nvSpPr>
          <p:cNvPr id="19" name="Text 13"/>
          <p:cNvSpPr/>
          <p:nvPr/>
        </p:nvSpPr>
        <p:spPr>
          <a:xfrm>
            <a:off x="5621417" y="6416635"/>
            <a:ext cx="3456146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 == '2';  // true (loose equality)2 === '2'; // false (strict equality)5 &gt; 3;     // true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9658945" y="4767620"/>
            <a:ext cx="4308872" cy="2911792"/>
          </a:xfrm>
          <a:prstGeom prst="roundRect">
            <a:avLst>
              <a:gd name="adj" fmla="val 376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085" y="4767620"/>
            <a:ext cx="91440" cy="291179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9939695" y="4979789"/>
            <a:ext cx="2839998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Logical Operators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9939695" y="5448300"/>
            <a:ext cx="381595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 or modify Boolean expressions (AND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&amp;&amp;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OR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||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NOT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!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).</a:t>
            </a:r>
            <a:endParaRPr lang="en-US" sz="1450" dirty="0"/>
          </a:p>
        </p:txBody>
      </p:sp>
      <p:sp>
        <p:nvSpPr>
          <p:cNvPr id="24" name="Shape 17"/>
          <p:cNvSpPr/>
          <p:nvPr/>
        </p:nvSpPr>
        <p:spPr>
          <a:xfrm>
            <a:off x="9939695" y="6274713"/>
            <a:ext cx="3815953" cy="119253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</p:sp>
      <p:sp>
        <p:nvSpPr>
          <p:cNvPr id="25" name="Shape 18"/>
          <p:cNvSpPr/>
          <p:nvPr/>
        </p:nvSpPr>
        <p:spPr>
          <a:xfrm>
            <a:off x="9930289" y="6274713"/>
            <a:ext cx="3834765" cy="1192530"/>
          </a:xfrm>
          <a:prstGeom prst="roundRect">
            <a:avLst>
              <a:gd name="adj" fmla="val 2382"/>
            </a:avLst>
          </a:prstGeom>
          <a:solidFill>
            <a:srgbClr val="141419"/>
          </a:solidFill>
          <a:ln/>
        </p:spPr>
      </p:sp>
      <p:sp>
        <p:nvSpPr>
          <p:cNvPr id="26" name="Text 19"/>
          <p:cNvSpPr/>
          <p:nvPr/>
        </p:nvSpPr>
        <p:spPr>
          <a:xfrm>
            <a:off x="10119598" y="6416635"/>
            <a:ext cx="3456146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isAdmin = true;let canAccess = isAdmin &amp;&amp; (age &gt;= 18);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827" y="436602"/>
            <a:ext cx="8033147" cy="991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Functions: Packaging Code for Reusability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1827" y="1666399"/>
            <a:ext cx="8033147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Functions are blocks of code designed to perform a particular task. They are essential for writing clean, modular, and maintainable code.</a:t>
            </a: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827" y="2352556"/>
            <a:ext cx="793433" cy="971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93850" y="2511147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Declaration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993850" y="2903696"/>
            <a:ext cx="708112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the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keyword to define the function and its name.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827" y="3323749"/>
            <a:ext cx="793433" cy="9635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93850" y="3482340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Parameters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993850" y="3874889"/>
            <a:ext cx="708112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Placeholders for values that can be passed into the function when it is called.</a:t>
            </a:r>
            <a:endParaRPr lang="en-US" sz="12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827" y="4287322"/>
            <a:ext cx="793433" cy="9711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93850" y="4445913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 Values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993850" y="4838462"/>
            <a:ext cx="708112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statement sends a value back to the caller.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41827" y="5496520"/>
            <a:ext cx="3157180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Example: Calculating Area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6041827" y="6031944"/>
            <a:ext cx="8033147" cy="1760934"/>
          </a:xfrm>
          <a:prstGeom prst="roundRect">
            <a:avLst>
              <a:gd name="adj" fmla="val 1352"/>
            </a:avLst>
          </a:prstGeom>
          <a:solidFill>
            <a:srgbClr val="141419"/>
          </a:solidFill>
          <a:ln/>
        </p:spPr>
      </p:sp>
      <p:sp>
        <p:nvSpPr>
          <p:cNvPr id="16" name="Shape 10"/>
          <p:cNvSpPr/>
          <p:nvPr/>
        </p:nvSpPr>
        <p:spPr>
          <a:xfrm>
            <a:off x="6033968" y="6031944"/>
            <a:ext cx="8048863" cy="1760934"/>
          </a:xfrm>
          <a:prstGeom prst="roundRect">
            <a:avLst>
              <a:gd name="adj" fmla="val 1352"/>
            </a:avLst>
          </a:prstGeom>
          <a:solidFill>
            <a:srgbClr val="141419"/>
          </a:solidFill>
          <a:ln/>
        </p:spPr>
      </p:sp>
      <p:sp>
        <p:nvSpPr>
          <p:cNvPr id="17" name="Text 11"/>
          <p:cNvSpPr/>
          <p:nvPr/>
        </p:nvSpPr>
        <p:spPr>
          <a:xfrm>
            <a:off x="6192560" y="6150888"/>
            <a:ext cx="7731681" cy="1523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calculateArea(length, width) { return length * width;}let result = calculateArea(10, 5); // result is 50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29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 Flow: Conditionals and Loops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207942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Conditional Statements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to execute different actions based on different conditions being true or false.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584484"/>
            <a:ext cx="6780014" cy="698659"/>
          </a:xfrm>
          <a:prstGeom prst="roundRect">
            <a:avLst>
              <a:gd name="adj" fmla="val 38959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510183" y="169783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If-Else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183" y="1988344"/>
            <a:ext cx="65533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Executes one block if a condition is met, and another otherwise.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396490"/>
            <a:ext cx="6780014" cy="698659"/>
          </a:xfrm>
          <a:prstGeom prst="roundRect">
            <a:avLst>
              <a:gd name="adj" fmla="val 38959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510183" y="25098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Switch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10183" y="2800350"/>
            <a:ext cx="65533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Evaluates an expression against multiple potential cases.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3222665"/>
            <a:ext cx="6780014" cy="1440180"/>
          </a:xfrm>
          <a:prstGeom prst="roundRect">
            <a:avLst>
              <a:gd name="adj" fmla="val 1181"/>
            </a:avLst>
          </a:prstGeom>
          <a:solidFill>
            <a:srgbClr val="141419"/>
          </a:solidFill>
          <a:ln/>
        </p:spPr>
      </p:sp>
      <p:sp>
        <p:nvSpPr>
          <p:cNvPr id="12" name="Shape 10"/>
          <p:cNvSpPr/>
          <p:nvPr/>
        </p:nvSpPr>
        <p:spPr>
          <a:xfrm>
            <a:off x="391239" y="3222665"/>
            <a:ext cx="6791206" cy="1440180"/>
          </a:xfrm>
          <a:prstGeom prst="roundRect">
            <a:avLst>
              <a:gd name="adj" fmla="val 1181"/>
            </a:avLst>
          </a:prstGeom>
          <a:solidFill>
            <a:srgbClr val="141419"/>
          </a:solidFill>
          <a:ln/>
        </p:spPr>
      </p:sp>
      <p:sp>
        <p:nvSpPr>
          <p:cNvPr id="13" name="Text 11"/>
          <p:cNvSpPr/>
          <p:nvPr/>
        </p:nvSpPr>
        <p:spPr>
          <a:xfrm>
            <a:off x="504587" y="3307675"/>
            <a:ext cx="656451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score = 90;if (score &gt; 80) {  // Pass} else {  // Fail}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Loops (Iteration)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461171" y="12755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to repeatedly execute a block of code until a condition is met.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7461171" y="1584484"/>
            <a:ext cx="6780014" cy="1397318"/>
          </a:xfrm>
          <a:prstGeom prst="roundRect">
            <a:avLst>
              <a:gd name="adj" fmla="val 1217"/>
            </a:avLst>
          </a:prstGeom>
          <a:solidFill>
            <a:srgbClr val="26262B"/>
          </a:solidFill>
          <a:ln/>
        </p:spPr>
      </p:sp>
      <p:sp>
        <p:nvSpPr>
          <p:cNvPr id="17" name="Shape 15"/>
          <p:cNvSpPr/>
          <p:nvPr/>
        </p:nvSpPr>
        <p:spPr>
          <a:xfrm>
            <a:off x="7461171" y="1584484"/>
            <a:ext cx="6780014" cy="698659"/>
          </a:xfrm>
          <a:prstGeom prst="roundRect">
            <a:avLst>
              <a:gd name="adj" fmla="val 2435"/>
            </a:avLst>
          </a:prstGeom>
          <a:solidFill>
            <a:srgbClr val="26262B"/>
          </a:solidFill>
          <a:ln/>
        </p:spPr>
      </p:sp>
      <p:sp>
        <p:nvSpPr>
          <p:cNvPr id="18" name="Text 16"/>
          <p:cNvSpPr/>
          <p:nvPr/>
        </p:nvSpPr>
        <p:spPr>
          <a:xfrm>
            <a:off x="7574518" y="169783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 / While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574518" y="1988344"/>
            <a:ext cx="65533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 looping mechanisms for known/unknown iteration counts.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7461171" y="2283143"/>
            <a:ext cx="6780014" cy="698659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21" name="Shape 19"/>
          <p:cNvSpPr/>
          <p:nvPr/>
        </p:nvSpPr>
        <p:spPr>
          <a:xfrm>
            <a:off x="7461171" y="2283143"/>
            <a:ext cx="6780014" cy="1524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2" name="Text 20"/>
          <p:cNvSpPr/>
          <p:nvPr/>
        </p:nvSpPr>
        <p:spPr>
          <a:xfrm>
            <a:off x="7574518" y="239649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ForEach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574518" y="2687003"/>
            <a:ext cx="65533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method for iterating over elements in an Array.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7461171" y="3109317"/>
            <a:ext cx="6780014" cy="714375"/>
          </a:xfrm>
          <a:prstGeom prst="roundRect">
            <a:avLst>
              <a:gd name="adj" fmla="val 2381"/>
            </a:avLst>
          </a:prstGeom>
          <a:solidFill>
            <a:srgbClr val="141419"/>
          </a:solidFill>
          <a:ln/>
        </p:spPr>
      </p:sp>
      <p:sp>
        <p:nvSpPr>
          <p:cNvPr id="25" name="Shape 23"/>
          <p:cNvSpPr/>
          <p:nvPr/>
        </p:nvSpPr>
        <p:spPr>
          <a:xfrm>
            <a:off x="7455575" y="3109317"/>
            <a:ext cx="6791206" cy="714375"/>
          </a:xfrm>
          <a:prstGeom prst="roundRect">
            <a:avLst>
              <a:gd name="adj" fmla="val 2381"/>
            </a:avLst>
          </a:prstGeom>
          <a:solidFill>
            <a:srgbClr val="141419"/>
          </a:solidFill>
          <a:ln/>
        </p:spPr>
      </p:sp>
      <p:sp>
        <p:nvSpPr>
          <p:cNvPr id="26" name="Text 24"/>
          <p:cNvSpPr/>
          <p:nvPr/>
        </p:nvSpPr>
        <p:spPr>
          <a:xfrm>
            <a:off x="7568922" y="3194328"/>
            <a:ext cx="65645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nums = [1, 2, 3];nums.forEach(n =&gt; console.log(n));</a:t>
            </a:r>
            <a:endParaRPr lang="en-US" sz="8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3951208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4846082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DOM Manipulation Basics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Document Object Model (DOM) is a programming interface for web documents. It represents the page so that programs can change the document structure, style, and content.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3868" y="1573292"/>
            <a:ext cx="7982664" cy="473773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5365" y="2731273"/>
            <a:ext cx="679557" cy="6795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79921" y="5020957"/>
            <a:ext cx="1984309" cy="764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Handle Events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548" y="2732547"/>
            <a:ext cx="679558" cy="6795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9151" y="5212082"/>
            <a:ext cx="1984307" cy="382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Modify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6777" y="2732547"/>
            <a:ext cx="679557" cy="6795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837606" y="5212082"/>
            <a:ext cx="1984308" cy="382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Select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519470" y="6533555"/>
            <a:ext cx="30257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Methods and Snippets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19470" y="7034332"/>
            <a:ext cx="4431506" cy="445175"/>
          </a:xfrm>
          <a:prstGeom prst="roundRect">
            <a:avLst>
              <a:gd name="adj" fmla="val 480103"/>
            </a:avLst>
          </a:prstGeom>
          <a:solidFill>
            <a:srgbClr val="26262B"/>
          </a:solidFill>
          <a:ln/>
        </p:spPr>
      </p:sp>
      <p:sp>
        <p:nvSpPr>
          <p:cNvPr id="13" name="Text 7"/>
          <p:cNvSpPr/>
          <p:nvPr/>
        </p:nvSpPr>
        <p:spPr>
          <a:xfrm>
            <a:off x="2623899" y="7117794"/>
            <a:ext cx="2225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67822" y="7627858"/>
            <a:ext cx="185523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Selecting Elements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67822" y="7948613"/>
            <a:ext cx="4134802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document.querySelector('#idName')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or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document.getElementById('id')</a:t>
            </a:r>
            <a:endParaRPr lang="en-US" sz="1150" dirty="0"/>
          </a:p>
        </p:txBody>
      </p:sp>
      <p:sp>
        <p:nvSpPr>
          <p:cNvPr id="16" name="Shape 10"/>
          <p:cNvSpPr/>
          <p:nvPr/>
        </p:nvSpPr>
        <p:spPr>
          <a:xfrm>
            <a:off x="5099328" y="7034332"/>
            <a:ext cx="4431625" cy="445175"/>
          </a:xfrm>
          <a:prstGeom prst="roundRect">
            <a:avLst>
              <a:gd name="adj" fmla="val 480103"/>
            </a:avLst>
          </a:prstGeom>
          <a:solidFill>
            <a:srgbClr val="26262B"/>
          </a:solidFill>
          <a:ln/>
        </p:spPr>
      </p:sp>
      <p:sp>
        <p:nvSpPr>
          <p:cNvPr id="17" name="Text 11"/>
          <p:cNvSpPr/>
          <p:nvPr/>
        </p:nvSpPr>
        <p:spPr>
          <a:xfrm>
            <a:off x="7203877" y="7117794"/>
            <a:ext cx="2225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5247680" y="7627858"/>
            <a:ext cx="185523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Changing Content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5247680" y="7948613"/>
            <a:ext cx="4134922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element.innerHTML = 'New Text'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9679305" y="7034332"/>
            <a:ext cx="4431625" cy="445175"/>
          </a:xfrm>
          <a:prstGeom prst="roundRect">
            <a:avLst>
              <a:gd name="adj" fmla="val 480103"/>
            </a:avLst>
          </a:prstGeom>
          <a:solidFill>
            <a:srgbClr val="26262B"/>
          </a:solidFill>
          <a:ln/>
        </p:spPr>
      </p:sp>
      <p:sp>
        <p:nvSpPr>
          <p:cNvPr id="21" name="Text 15"/>
          <p:cNvSpPr/>
          <p:nvPr/>
        </p:nvSpPr>
        <p:spPr>
          <a:xfrm>
            <a:off x="11783854" y="7117794"/>
            <a:ext cx="2225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9827657" y="7627858"/>
            <a:ext cx="217682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Adding Event Listeners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9827657" y="7948613"/>
            <a:ext cx="413492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element.addEventListener('click', handler)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2848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1133951" y="5731073"/>
            <a:ext cx="721625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Continue experimenting with the concepts of control flow, functions, and the DOM to build your first interactive projects.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5475923"/>
            <a:ext cx="30480" cy="1870829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2025-11-06T04:01:20Z</dcterms:created>
  <dcterms:modified xsi:type="dcterms:W3CDTF">2025-11-06T04:01:20Z</dcterms:modified>
</cp:coreProperties>
</file>